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8001000" cy="10287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8A54"/>
    <a:srgbClr val="EC88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73" autoAdjust="0"/>
  </p:normalViewPr>
  <p:slideViewPr>
    <p:cSldViewPr>
      <p:cViewPr varScale="1">
        <p:scale>
          <a:sx n="75" d="100"/>
          <a:sy n="75" d="100"/>
        </p:scale>
        <p:origin x="291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00075" y="3188970"/>
            <a:ext cx="6800850" cy="216026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00150" y="5760720"/>
            <a:ext cx="5600699" cy="25717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10/2/2019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1037" y="3841179"/>
            <a:ext cx="5338925" cy="1091728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0050" y="2366010"/>
            <a:ext cx="7200899" cy="67894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10/2/2019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1037" y="3841179"/>
            <a:ext cx="5338925" cy="1091728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00050" y="2366010"/>
            <a:ext cx="3480435" cy="67894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120514" y="2366010"/>
            <a:ext cx="3480435" cy="67894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10/2/2019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1037" y="3841179"/>
            <a:ext cx="5338925" cy="1091728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10/2/2019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10/2/2019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720340" y="9566910"/>
            <a:ext cx="2560319" cy="514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00050" y="9566910"/>
            <a:ext cx="1840230" cy="514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10/2/2019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760720" y="9566910"/>
            <a:ext cx="1840230" cy="514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k object 26"/>
          <p:cNvSpPr/>
          <p:nvPr/>
        </p:nvSpPr>
        <p:spPr>
          <a:xfrm>
            <a:off x="1" y="3695700"/>
            <a:ext cx="8000999" cy="1858463"/>
          </a:xfrm>
          <a:custGeom>
            <a:avLst/>
            <a:gdLst/>
            <a:ahLst/>
            <a:cxnLst/>
            <a:rect l="l" t="t" r="r" b="b"/>
            <a:pathLst>
              <a:path w="8000771" h="1673237">
                <a:moveTo>
                  <a:pt x="0" y="1673237"/>
                </a:moveTo>
                <a:lnTo>
                  <a:pt x="8000771" y="1673237"/>
                </a:lnTo>
                <a:lnTo>
                  <a:pt x="8000771" y="0"/>
                </a:lnTo>
                <a:lnTo>
                  <a:pt x="0" y="0"/>
                </a:lnTo>
                <a:lnTo>
                  <a:pt x="0" y="1673237"/>
                </a:lnTo>
                <a:close/>
              </a:path>
            </a:pathLst>
          </a:custGeom>
          <a:solidFill>
            <a:srgbClr val="CEEBEA"/>
          </a:solidFill>
        </p:spPr>
        <p:txBody>
          <a:bodyPr wrap="square" lIns="0" tIns="0" rIns="0" bIns="0" rtlCol="0">
            <a:noAutofit/>
          </a:bodyPr>
          <a:lstStyle/>
          <a:p>
            <a:endParaRPr sz="1910"/>
          </a:p>
        </p:txBody>
      </p:sp>
      <p:sp>
        <p:nvSpPr>
          <p:cNvPr id="13" name="bk object 27"/>
          <p:cNvSpPr/>
          <p:nvPr/>
        </p:nvSpPr>
        <p:spPr>
          <a:xfrm>
            <a:off x="1" y="5494574"/>
            <a:ext cx="8000999" cy="4792427"/>
          </a:xfrm>
          <a:custGeom>
            <a:avLst/>
            <a:gdLst/>
            <a:ahLst/>
            <a:cxnLst/>
            <a:rect l="l" t="t" r="r" b="b"/>
            <a:pathLst>
              <a:path w="8000771" h="4515827">
                <a:moveTo>
                  <a:pt x="0" y="4515827"/>
                </a:moveTo>
                <a:lnTo>
                  <a:pt x="8000771" y="4515827"/>
                </a:lnTo>
                <a:lnTo>
                  <a:pt x="8000771" y="0"/>
                </a:lnTo>
                <a:lnTo>
                  <a:pt x="0" y="0"/>
                </a:lnTo>
                <a:lnTo>
                  <a:pt x="0" y="4515827"/>
                </a:lnTo>
                <a:close/>
              </a:path>
            </a:pathLst>
          </a:custGeom>
          <a:solidFill>
            <a:srgbClr val="CEEBEA"/>
          </a:solidFill>
        </p:spPr>
        <p:txBody>
          <a:bodyPr wrap="square" lIns="0" tIns="0" rIns="0" bIns="0" rtlCol="0">
            <a:noAutofit/>
          </a:bodyPr>
          <a:lstStyle/>
          <a:p>
            <a:endParaRPr sz="1910"/>
          </a:p>
        </p:txBody>
      </p:sp>
      <p:sp>
        <p:nvSpPr>
          <p:cNvPr id="14" name="bk object 28"/>
          <p:cNvSpPr/>
          <p:nvPr/>
        </p:nvSpPr>
        <p:spPr>
          <a:xfrm>
            <a:off x="4225" y="4986216"/>
            <a:ext cx="7992550" cy="5300785"/>
          </a:xfrm>
          <a:prstGeom prst="rect">
            <a:avLst/>
          </a:prstGeom>
          <a:blipFill>
            <a:blip r:embed="rId2" cstate="print">
              <a:lum bright="70000" contrast="-70000"/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910"/>
          </a:p>
        </p:txBody>
      </p:sp>
      <p:sp>
        <p:nvSpPr>
          <p:cNvPr id="15" name="bk object 29"/>
          <p:cNvSpPr/>
          <p:nvPr/>
        </p:nvSpPr>
        <p:spPr>
          <a:xfrm>
            <a:off x="4116" y="5295900"/>
            <a:ext cx="7992769" cy="358512"/>
          </a:xfrm>
          <a:custGeom>
            <a:avLst/>
            <a:gdLst/>
            <a:ahLst/>
            <a:cxnLst/>
            <a:rect l="l" t="t" r="r" b="b"/>
            <a:pathLst>
              <a:path w="7992541" h="337820">
                <a:moveTo>
                  <a:pt x="0" y="337820"/>
                </a:moveTo>
                <a:lnTo>
                  <a:pt x="7992541" y="337820"/>
                </a:lnTo>
                <a:lnTo>
                  <a:pt x="7992541" y="0"/>
                </a:lnTo>
                <a:lnTo>
                  <a:pt x="0" y="0"/>
                </a:lnTo>
                <a:lnTo>
                  <a:pt x="0" y="337820"/>
                </a:lnTo>
                <a:close/>
              </a:path>
            </a:pathLst>
          </a:custGeom>
          <a:solidFill>
            <a:srgbClr val="FDB913"/>
          </a:solidFill>
        </p:spPr>
        <p:txBody>
          <a:bodyPr wrap="square" lIns="0" tIns="0" rIns="0" bIns="0" rtlCol="0">
            <a:noAutofit/>
          </a:bodyPr>
          <a:lstStyle/>
          <a:p>
            <a:endParaRPr sz="1910"/>
          </a:p>
        </p:txBody>
      </p:sp>
      <p:grpSp>
        <p:nvGrpSpPr>
          <p:cNvPr id="19" name="Group 18"/>
          <p:cNvGrpSpPr/>
          <p:nvPr/>
        </p:nvGrpSpPr>
        <p:grpSpPr>
          <a:xfrm>
            <a:off x="-113" y="1"/>
            <a:ext cx="8001227" cy="4134913"/>
            <a:chOff x="0" y="0"/>
            <a:chExt cx="8000999" cy="4188322"/>
          </a:xfrm>
        </p:grpSpPr>
        <p:sp>
          <p:nvSpPr>
            <p:cNvPr id="2" name="bk object 16"/>
            <p:cNvSpPr/>
            <p:nvPr/>
          </p:nvSpPr>
          <p:spPr>
            <a:xfrm>
              <a:off x="0" y="3446894"/>
              <a:ext cx="7996326" cy="321068"/>
            </a:xfrm>
            <a:custGeom>
              <a:avLst/>
              <a:gdLst/>
              <a:ahLst/>
              <a:cxnLst/>
              <a:rect l="l" t="t" r="r" b="b"/>
              <a:pathLst>
                <a:path w="7996326" h="321068">
                  <a:moveTo>
                    <a:pt x="0" y="321068"/>
                  </a:moveTo>
                  <a:lnTo>
                    <a:pt x="7996326" y="321068"/>
                  </a:lnTo>
                  <a:lnTo>
                    <a:pt x="7996326" y="0"/>
                  </a:lnTo>
                  <a:lnTo>
                    <a:pt x="0" y="0"/>
                  </a:lnTo>
                  <a:lnTo>
                    <a:pt x="0" y="321068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1910"/>
            </a:p>
          </p:txBody>
        </p:sp>
        <p:sp>
          <p:nvSpPr>
            <p:cNvPr id="3" name="bk object 17"/>
            <p:cNvSpPr/>
            <p:nvPr/>
          </p:nvSpPr>
          <p:spPr>
            <a:xfrm>
              <a:off x="0" y="0"/>
              <a:ext cx="8000949" cy="37209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 sz="1910"/>
            </a:p>
          </p:txBody>
        </p:sp>
        <p:sp>
          <p:nvSpPr>
            <p:cNvPr id="4" name="bk object 18"/>
            <p:cNvSpPr/>
            <p:nvPr/>
          </p:nvSpPr>
          <p:spPr>
            <a:xfrm>
              <a:off x="0" y="1161659"/>
              <a:ext cx="4480999" cy="302666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 sz="1910"/>
            </a:p>
          </p:txBody>
        </p:sp>
        <p:sp>
          <p:nvSpPr>
            <p:cNvPr id="5" name="bk object 19"/>
            <p:cNvSpPr/>
            <p:nvPr/>
          </p:nvSpPr>
          <p:spPr>
            <a:xfrm>
              <a:off x="409803" y="1385862"/>
              <a:ext cx="2926892" cy="226856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 sz="1910"/>
            </a:p>
          </p:txBody>
        </p:sp>
        <p:sp>
          <p:nvSpPr>
            <p:cNvPr id="6" name="bk object 20"/>
            <p:cNvSpPr/>
            <p:nvPr/>
          </p:nvSpPr>
          <p:spPr>
            <a:xfrm>
              <a:off x="409802" y="1385862"/>
              <a:ext cx="2926905" cy="2268562"/>
            </a:xfrm>
            <a:custGeom>
              <a:avLst/>
              <a:gdLst/>
              <a:ahLst/>
              <a:cxnLst/>
              <a:rect l="l" t="t" r="r" b="b"/>
              <a:pathLst>
                <a:path w="2926905" h="2268562">
                  <a:moveTo>
                    <a:pt x="2926905" y="1877250"/>
                  </a:moveTo>
                  <a:lnTo>
                    <a:pt x="277241" y="2268562"/>
                  </a:lnTo>
                  <a:lnTo>
                    <a:pt x="0" y="391312"/>
                  </a:lnTo>
                  <a:lnTo>
                    <a:pt x="2649664" y="0"/>
                  </a:lnTo>
                  <a:lnTo>
                    <a:pt x="2926905" y="1877250"/>
                  </a:lnTo>
                  <a:close/>
                </a:path>
              </a:pathLst>
            </a:custGeom>
            <a:ln w="28448">
              <a:solidFill>
                <a:srgbClr val="FFD457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910"/>
            </a:p>
          </p:txBody>
        </p:sp>
        <p:sp>
          <p:nvSpPr>
            <p:cNvPr id="7" name="bk object 21"/>
            <p:cNvSpPr/>
            <p:nvPr/>
          </p:nvSpPr>
          <p:spPr>
            <a:xfrm>
              <a:off x="2563210" y="1163972"/>
              <a:ext cx="3197351" cy="291693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 sz="1910"/>
            </a:p>
          </p:txBody>
        </p:sp>
        <p:sp>
          <p:nvSpPr>
            <p:cNvPr id="8" name="bk object 22"/>
            <p:cNvSpPr/>
            <p:nvPr/>
          </p:nvSpPr>
          <p:spPr>
            <a:xfrm>
              <a:off x="2690423" y="1291187"/>
              <a:ext cx="2746895" cy="2468359"/>
            </a:xfrm>
            <a:custGeom>
              <a:avLst/>
              <a:gdLst/>
              <a:ahLst/>
              <a:cxnLst/>
              <a:rect l="l" t="t" r="r" b="b"/>
              <a:pathLst>
                <a:path w="2746895" h="2468359">
                  <a:moveTo>
                    <a:pt x="2331681" y="2468359"/>
                  </a:moveTo>
                  <a:lnTo>
                    <a:pt x="0" y="1979218"/>
                  </a:lnTo>
                  <a:lnTo>
                    <a:pt x="415201" y="0"/>
                  </a:lnTo>
                  <a:lnTo>
                    <a:pt x="2746895" y="489140"/>
                  </a:lnTo>
                  <a:lnTo>
                    <a:pt x="2331681" y="2468359"/>
                  </a:lnTo>
                  <a:close/>
                </a:path>
              </a:pathLst>
            </a:custGeom>
            <a:ln w="27698">
              <a:solidFill>
                <a:srgbClr val="F15D2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910"/>
            </a:p>
          </p:txBody>
        </p:sp>
        <p:sp>
          <p:nvSpPr>
            <p:cNvPr id="9" name="bk object 23"/>
            <p:cNvSpPr/>
            <p:nvPr/>
          </p:nvSpPr>
          <p:spPr>
            <a:xfrm>
              <a:off x="4329310" y="1151607"/>
              <a:ext cx="3671689" cy="284073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 sz="1910"/>
            </a:p>
          </p:txBody>
        </p:sp>
        <p:sp>
          <p:nvSpPr>
            <p:cNvPr id="10" name="bk object 24"/>
            <p:cNvSpPr/>
            <p:nvPr/>
          </p:nvSpPr>
          <p:spPr>
            <a:xfrm>
              <a:off x="5091150" y="1398943"/>
              <a:ext cx="2484310" cy="216612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 sz="1910"/>
            </a:p>
          </p:txBody>
        </p:sp>
        <p:sp>
          <p:nvSpPr>
            <p:cNvPr id="11" name="bk object 25"/>
            <p:cNvSpPr/>
            <p:nvPr/>
          </p:nvSpPr>
          <p:spPr>
            <a:xfrm>
              <a:off x="5091153" y="1398945"/>
              <a:ext cx="2484310" cy="2166124"/>
            </a:xfrm>
            <a:custGeom>
              <a:avLst/>
              <a:gdLst/>
              <a:ahLst/>
              <a:cxnLst/>
              <a:rect l="l" t="t" r="r" b="b"/>
              <a:pathLst>
                <a:path w="2484310" h="2166124">
                  <a:moveTo>
                    <a:pt x="2484310" y="1960905"/>
                  </a:moveTo>
                  <a:lnTo>
                    <a:pt x="174193" y="2166124"/>
                  </a:lnTo>
                  <a:lnTo>
                    <a:pt x="0" y="205206"/>
                  </a:lnTo>
                  <a:lnTo>
                    <a:pt x="2310104" y="0"/>
                  </a:lnTo>
                  <a:lnTo>
                    <a:pt x="2484310" y="1960905"/>
                  </a:lnTo>
                  <a:close/>
                </a:path>
              </a:pathLst>
            </a:custGeom>
            <a:ln w="26962">
              <a:solidFill>
                <a:srgbClr val="FFD457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91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873683" y="3669942"/>
            <a:ext cx="6253635" cy="680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21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CTAE College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972" b="1" dirty="0">
                <a:ln>
                  <a:solidFill>
                    <a:srgbClr val="BC8A54"/>
                  </a:solidFill>
                </a:ln>
                <a:solidFill>
                  <a:srgbClr val="EC881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&amp;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821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Career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-92119" y="4167942"/>
            <a:ext cx="81852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ln>
                  <a:solidFill>
                    <a:srgbClr val="BC8A54"/>
                  </a:solidFill>
                </a:ln>
                <a:solidFill>
                  <a:srgbClr val="EC88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Exchange Enrichment </a:t>
            </a:r>
            <a: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</a:t>
            </a: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9883" y="4838700"/>
            <a:ext cx="7321235" cy="419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23" b="1" dirty="0">
                <a:ln>
                  <a:solidFill>
                    <a:srgbClr val="BC8A54"/>
                  </a:solidFill>
                </a:ln>
                <a:solidFill>
                  <a:srgbClr val="EC881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</a:t>
            </a:r>
            <a:r>
              <a:rPr lang="en-US" sz="2123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Académie de Toulouse </a:t>
            </a:r>
            <a:r>
              <a:rPr lang="en-US" sz="2123" b="1" dirty="0">
                <a:solidFill>
                  <a:srgbClr val="EC881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|</a:t>
            </a:r>
            <a:r>
              <a:rPr lang="en-US" sz="2123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Toulouse, France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42900" y="9258300"/>
            <a:ext cx="1499287" cy="587440"/>
            <a:chOff x="166534" y="9563100"/>
            <a:chExt cx="1499287" cy="587440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534" y="9563100"/>
              <a:ext cx="1499287" cy="587440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534" y="9563100"/>
              <a:ext cx="1499287" cy="587440"/>
            </a:xfrm>
            <a:prstGeom prst="rect">
              <a:avLst/>
            </a:prstGeom>
          </p:spPr>
        </p:pic>
      </p:grpSp>
      <p:sp>
        <p:nvSpPr>
          <p:cNvPr id="28" name="Rectangle 27"/>
          <p:cNvSpPr/>
          <p:nvPr/>
        </p:nvSpPr>
        <p:spPr>
          <a:xfrm>
            <a:off x="237624" y="5676900"/>
            <a:ext cx="27722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79" marR="13479"/>
            <a:r>
              <a:rPr lang="en-US" sz="1650" b="1" spc="-5" dirty="0">
                <a:solidFill>
                  <a:srgbClr val="000810"/>
                </a:solidFill>
                <a:latin typeface="Myriad Pro"/>
                <a:cs typeface="Myriad Pro"/>
              </a:rPr>
              <a:t>A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pply </a:t>
            </a:r>
            <a:r>
              <a:rPr lang="en-US" sz="1650" b="1" spc="-27" dirty="0">
                <a:solidFill>
                  <a:srgbClr val="000810"/>
                </a:solidFill>
                <a:latin typeface="Myriad Pro"/>
                <a:cs typeface="Myriad Pro"/>
              </a:rPr>
              <a:t>f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or an </a:t>
            </a:r>
            <a:r>
              <a:rPr lang="en-US" sz="1650" b="1" spc="-5" dirty="0">
                <a:solidFill>
                  <a:srgbClr val="000810"/>
                </a:solidFill>
                <a:latin typeface="Myriad Pro"/>
                <a:cs typeface="Myriad Pro"/>
              </a:rPr>
              <a:t>e</a:t>
            </a:r>
            <a:r>
              <a:rPr lang="en-US" sz="1650" b="1" spc="-27" dirty="0">
                <a:solidFill>
                  <a:srgbClr val="000810"/>
                </a:solidFill>
                <a:latin typeface="Myriad Pro"/>
                <a:cs typeface="Myriad Pro"/>
              </a:rPr>
              <a:t>x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citing i</a:t>
            </a:r>
            <a:r>
              <a:rPr lang="en-US" sz="1650" b="1" spc="-11" dirty="0">
                <a:solidFill>
                  <a:srgbClr val="000810"/>
                </a:solidFill>
                <a:latin typeface="Myriad Pro"/>
                <a:cs typeface="Myriad Pro"/>
              </a:rPr>
              <a:t>nt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e</a:t>
            </a:r>
            <a:r>
              <a:rPr lang="en-US" sz="1650" b="1" spc="5" dirty="0">
                <a:solidFill>
                  <a:srgbClr val="000810"/>
                </a:solidFill>
                <a:latin typeface="Myriad Pro"/>
                <a:cs typeface="Myriad Pro"/>
              </a:rPr>
              <a:t>r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n</a:t>
            </a:r>
            <a:r>
              <a:rPr lang="en-US" sz="1650" b="1" spc="-11" dirty="0">
                <a:solidFill>
                  <a:srgbClr val="000810"/>
                </a:solidFill>
                <a:latin typeface="Myriad Pro"/>
                <a:cs typeface="Myriad Pro"/>
              </a:rPr>
              <a:t>a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tional educ</a:t>
            </a:r>
            <a:r>
              <a:rPr lang="en-US" sz="1650" b="1" spc="-11" dirty="0">
                <a:solidFill>
                  <a:srgbClr val="000810"/>
                </a:solidFill>
                <a:latin typeface="Myriad Pro"/>
                <a:cs typeface="Myriad Pro"/>
              </a:rPr>
              <a:t>a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tion </a:t>
            </a:r>
            <a:r>
              <a:rPr lang="en-US" sz="1650" b="1" spc="-5" dirty="0">
                <a:solidFill>
                  <a:srgbClr val="000810"/>
                </a:solidFill>
                <a:latin typeface="Myriad Pro"/>
                <a:cs typeface="Myriad Pro"/>
              </a:rPr>
              <a:t>e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xpe</a:t>
            </a:r>
            <a:r>
              <a:rPr lang="en-US" sz="1650" b="1" spc="5" dirty="0">
                <a:solidFill>
                  <a:srgbClr val="000810"/>
                </a:solidFill>
                <a:latin typeface="Myriad Pro"/>
                <a:cs typeface="Myriad Pro"/>
              </a:rPr>
              <a:t>r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ien</a:t>
            </a:r>
            <a:r>
              <a:rPr lang="en-US" sz="1650" b="1" spc="-11" dirty="0">
                <a:solidFill>
                  <a:srgbClr val="000810"/>
                </a:solidFill>
                <a:latin typeface="Myriad Pro"/>
                <a:cs typeface="Myriad Pro"/>
              </a:rPr>
              <a:t>c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e </a:t>
            </a:r>
            <a:r>
              <a:rPr lang="en-US" sz="1650" b="1" spc="-27" dirty="0">
                <a:solidFill>
                  <a:srgbClr val="000810"/>
                </a:solidFill>
                <a:latin typeface="Myriad Pro"/>
                <a:cs typeface="Myriad Pro"/>
              </a:rPr>
              <a:t>f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or th</a:t>
            </a:r>
            <a:r>
              <a:rPr lang="en-US" sz="1650" b="1" spc="-21" dirty="0">
                <a:solidFill>
                  <a:srgbClr val="000810"/>
                </a:solidFill>
                <a:latin typeface="Myriad Pro"/>
                <a:cs typeface="Myriad Pro"/>
              </a:rPr>
              <a:t>r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ee </a:t>
            </a:r>
            <a:r>
              <a:rPr lang="en-US" sz="1650" b="1" spc="-21" dirty="0">
                <a:solidFill>
                  <a:srgbClr val="000810"/>
                </a:solidFill>
                <a:latin typeface="Myriad Pro"/>
                <a:cs typeface="Myriad Pro"/>
              </a:rPr>
              <a:t>w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eeks in </a:t>
            </a:r>
            <a:r>
              <a:rPr lang="en-US" sz="1650" b="1" spc="-121" dirty="0">
                <a:solidFill>
                  <a:srgbClr val="000810"/>
                </a:solidFill>
                <a:latin typeface="Myriad Pro"/>
                <a:cs typeface="Myriad Pro"/>
              </a:rPr>
              <a:t>T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oulous</a:t>
            </a:r>
            <a:r>
              <a:rPr lang="en-US" sz="1650" b="1" spc="-21" dirty="0">
                <a:solidFill>
                  <a:srgbClr val="000810"/>
                </a:solidFill>
                <a:latin typeface="Myriad Pro"/>
                <a:cs typeface="Myriad Pro"/>
              </a:rPr>
              <a:t>e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, </a:t>
            </a:r>
            <a:r>
              <a:rPr lang="en-US" sz="1650" b="1" spc="-48" dirty="0">
                <a:solidFill>
                  <a:srgbClr val="000810"/>
                </a:solidFill>
                <a:latin typeface="Myriad Pro"/>
                <a:cs typeface="Myriad Pro"/>
              </a:rPr>
              <a:t>F</a:t>
            </a:r>
            <a:r>
              <a:rPr lang="en-US" sz="1650" b="1" spc="-11" dirty="0">
                <a:solidFill>
                  <a:srgbClr val="000810"/>
                </a:solidFill>
                <a:latin typeface="Myriad Pro"/>
                <a:cs typeface="Myriad Pro"/>
              </a:rPr>
              <a:t>r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an</a:t>
            </a:r>
            <a:r>
              <a:rPr lang="en-US" sz="1650" b="1" spc="-11" dirty="0">
                <a:solidFill>
                  <a:srgbClr val="000810"/>
                </a:solidFill>
                <a:latin typeface="Myriad Pro"/>
                <a:cs typeface="Myriad Pro"/>
              </a:rPr>
              <a:t>c</a:t>
            </a:r>
            <a:r>
              <a:rPr lang="en-US" sz="1650" b="1" spc="-21" dirty="0">
                <a:solidFill>
                  <a:srgbClr val="000810"/>
                </a:solidFill>
                <a:latin typeface="Myriad Pro"/>
                <a:cs typeface="Myriad Pro"/>
              </a:rPr>
              <a:t>e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. </a:t>
            </a:r>
            <a:r>
              <a:rPr lang="en-US" sz="1650" b="1" dirty="0" smtClean="0">
                <a:solidFill>
                  <a:srgbClr val="000810"/>
                </a:solidFill>
                <a:latin typeface="Myriad Pro"/>
                <a:cs typeface="Myriad Pro"/>
              </a:rPr>
              <a:t> </a:t>
            </a:r>
            <a:r>
              <a:rPr lang="en-US" sz="1650" b="1" spc="-5" dirty="0" smtClean="0">
                <a:solidFill>
                  <a:srgbClr val="000810"/>
                </a:solidFill>
                <a:latin typeface="Myriad Pro"/>
                <a:cs typeface="Myriad Pro"/>
              </a:rPr>
              <a:t>S</a:t>
            </a:r>
            <a:r>
              <a:rPr lang="en-US" sz="1650" b="1" dirty="0" smtClean="0">
                <a:solidFill>
                  <a:srgbClr val="000810"/>
                </a:solidFill>
                <a:latin typeface="Myriad Pro"/>
                <a:cs typeface="Myriad Pro"/>
              </a:rPr>
              <a:t>tude</a:t>
            </a:r>
            <a:r>
              <a:rPr lang="en-US" sz="1650" b="1" spc="-11" dirty="0" smtClean="0">
                <a:solidFill>
                  <a:srgbClr val="000810"/>
                </a:solidFill>
                <a:latin typeface="Myriad Pro"/>
                <a:cs typeface="Myriad Pro"/>
              </a:rPr>
              <a:t>n</a:t>
            </a:r>
            <a:r>
              <a:rPr lang="en-US" sz="1650" b="1" dirty="0" smtClean="0">
                <a:solidFill>
                  <a:srgbClr val="000810"/>
                </a:solidFill>
                <a:latin typeface="Myriad Pro"/>
                <a:cs typeface="Myriad Pro"/>
              </a:rPr>
              <a:t>ts 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will de</a:t>
            </a:r>
            <a:r>
              <a:rPr lang="en-US" sz="1650" b="1" spc="-21" dirty="0">
                <a:solidFill>
                  <a:srgbClr val="000810"/>
                </a:solidFill>
                <a:latin typeface="Myriad Pro"/>
                <a:cs typeface="Myriad Pro"/>
              </a:rPr>
              <a:t>v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elop app</a:t>
            </a:r>
            <a:r>
              <a:rPr lang="en-US" sz="1650" b="1" spc="-21" dirty="0">
                <a:solidFill>
                  <a:srgbClr val="000810"/>
                </a:solidFill>
                <a:latin typeface="Myriad Pro"/>
                <a:cs typeface="Myriad Pro"/>
              </a:rPr>
              <a:t>r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e</a:t>
            </a:r>
            <a:r>
              <a:rPr lang="en-US" sz="1650" b="1" spc="-11" dirty="0">
                <a:solidFill>
                  <a:srgbClr val="000810"/>
                </a:solidFill>
                <a:latin typeface="Myriad Pro"/>
                <a:cs typeface="Myriad Pro"/>
              </a:rPr>
              <a:t>n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ti</a:t>
            </a:r>
            <a:r>
              <a:rPr lang="en-US" sz="1650" b="1" spc="-11" dirty="0">
                <a:solidFill>
                  <a:srgbClr val="000810"/>
                </a:solidFill>
                <a:latin typeface="Myriad Pro"/>
                <a:cs typeface="Myriad Pro"/>
              </a:rPr>
              <a:t>c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eship </a:t>
            </a:r>
            <a:r>
              <a:rPr lang="en-US" sz="1650" b="1" dirty="0" smtClean="0">
                <a:solidFill>
                  <a:srgbClr val="000810"/>
                </a:solidFill>
                <a:latin typeface="Myriad Pro"/>
                <a:cs typeface="Myriad Pro"/>
              </a:rPr>
              <a:t>and 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i</a:t>
            </a:r>
            <a:r>
              <a:rPr lang="en-US" sz="1650" b="1" spc="-11" dirty="0">
                <a:solidFill>
                  <a:srgbClr val="000810"/>
                </a:solidFill>
                <a:latin typeface="Myriad Pro"/>
                <a:cs typeface="Myriad Pro"/>
              </a:rPr>
              <a:t>nt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e</a:t>
            </a:r>
            <a:r>
              <a:rPr lang="en-US" sz="1650" b="1" spc="5" dirty="0">
                <a:solidFill>
                  <a:srgbClr val="000810"/>
                </a:solidFill>
                <a:latin typeface="Myriad Pro"/>
                <a:cs typeface="Myriad Pro"/>
              </a:rPr>
              <a:t>r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nship s</a:t>
            </a:r>
            <a:r>
              <a:rPr lang="en-US" sz="1650" b="1" spc="27" dirty="0">
                <a:solidFill>
                  <a:srgbClr val="000810"/>
                </a:solidFill>
                <a:latin typeface="Myriad Pro"/>
                <a:cs typeface="Myriad Pro"/>
              </a:rPr>
              <a:t>k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ills in </a:t>
            </a:r>
            <a:r>
              <a:rPr lang="en-US" sz="1650" b="1" spc="-11" dirty="0">
                <a:solidFill>
                  <a:srgbClr val="000810"/>
                </a:solidFill>
                <a:latin typeface="Myriad Pro"/>
                <a:cs typeface="Myriad Pro"/>
              </a:rPr>
              <a:t>t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echnical a</a:t>
            </a:r>
            <a:r>
              <a:rPr lang="en-US" sz="1650" b="1" spc="-21" dirty="0">
                <a:solidFill>
                  <a:srgbClr val="000810"/>
                </a:solidFill>
                <a:latin typeface="Myriad Pro"/>
                <a:cs typeface="Myriad Pro"/>
              </a:rPr>
              <a:t>r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eas </a:t>
            </a:r>
            <a:r>
              <a:rPr lang="en-US" sz="1650" b="1" dirty="0" smtClean="0">
                <a:solidFill>
                  <a:srgbClr val="000810"/>
                </a:solidFill>
                <a:latin typeface="Myriad Pro"/>
                <a:cs typeface="Myriad Pro"/>
              </a:rPr>
              <a:t>and </a:t>
            </a:r>
            <a:r>
              <a:rPr lang="en-US" sz="1650" b="1" spc="-5" dirty="0">
                <a:solidFill>
                  <a:srgbClr val="000810"/>
                </a:solidFill>
                <a:latin typeface="Myriad Pro"/>
                <a:cs typeface="Myriad Pro"/>
              </a:rPr>
              <a:t>e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xpand their cultu</a:t>
            </a:r>
            <a:r>
              <a:rPr lang="en-US" sz="1650" b="1" spc="-11" dirty="0">
                <a:solidFill>
                  <a:srgbClr val="000810"/>
                </a:solidFill>
                <a:latin typeface="Myriad Pro"/>
                <a:cs typeface="Myriad Pro"/>
              </a:rPr>
              <a:t>r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al </a:t>
            </a:r>
            <a:r>
              <a:rPr lang="en-US" sz="1650" b="1" spc="-16" dirty="0">
                <a:solidFill>
                  <a:srgbClr val="000810"/>
                </a:solidFill>
                <a:latin typeface="Myriad Pro"/>
                <a:cs typeface="Myriad Pro"/>
              </a:rPr>
              <a:t>a</a:t>
            </a:r>
            <a:r>
              <a:rPr lang="en-US" sz="1650" b="1" spc="-11" dirty="0">
                <a:solidFill>
                  <a:srgbClr val="000810"/>
                </a:solidFill>
                <a:latin typeface="Myriad Pro"/>
                <a:cs typeface="Myriad Pro"/>
              </a:rPr>
              <a:t>w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a</a:t>
            </a:r>
            <a:r>
              <a:rPr lang="en-US" sz="1650" b="1" spc="-21" dirty="0">
                <a:solidFill>
                  <a:srgbClr val="000810"/>
                </a:solidFill>
                <a:latin typeface="Myriad Pro"/>
                <a:cs typeface="Myriad Pro"/>
              </a:rPr>
              <a:t>r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eness in the a</a:t>
            </a:r>
            <a:r>
              <a:rPr lang="en-US" sz="1650" b="1" spc="-21" dirty="0">
                <a:solidFill>
                  <a:srgbClr val="000810"/>
                </a:solidFill>
                <a:latin typeface="Myriad Pro"/>
                <a:cs typeface="Myriad Pro"/>
              </a:rPr>
              <a:t>r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eas of language a</a:t>
            </a:r>
            <a:r>
              <a:rPr lang="en-US" sz="1650" b="1" spc="-11" dirty="0">
                <a:solidFill>
                  <a:srgbClr val="000810"/>
                </a:solidFill>
                <a:latin typeface="Myriad Pro"/>
                <a:cs typeface="Myriad Pro"/>
              </a:rPr>
              <a:t>c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quisition, </a:t>
            </a:r>
            <a:r>
              <a:rPr lang="en-US" sz="1650" b="1" spc="-11" dirty="0">
                <a:solidFill>
                  <a:srgbClr val="000810"/>
                </a:solidFill>
                <a:latin typeface="Myriad Pro"/>
                <a:cs typeface="Myriad Pro"/>
              </a:rPr>
              <a:t>fine a</a:t>
            </a:r>
            <a:r>
              <a:rPr lang="en-US" sz="1650" b="1" spc="37" dirty="0">
                <a:solidFill>
                  <a:srgbClr val="000810"/>
                </a:solidFill>
                <a:latin typeface="Myriad Pro"/>
                <a:cs typeface="Myriad Pro"/>
              </a:rPr>
              <a:t>r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ts </a:t>
            </a:r>
            <a:r>
              <a:rPr lang="en-US" sz="1650" b="1" dirty="0" smtClean="0">
                <a:solidFill>
                  <a:srgbClr val="000810"/>
                </a:solidFill>
                <a:latin typeface="Myriad Pro"/>
                <a:cs typeface="Myriad Pro"/>
              </a:rPr>
              <a:t>and 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e</a:t>
            </a:r>
            <a:r>
              <a:rPr lang="en-US" sz="1650" b="1" spc="-11" dirty="0">
                <a:solidFill>
                  <a:srgbClr val="000810"/>
                </a:solidFill>
                <a:latin typeface="Myriad Pro"/>
                <a:cs typeface="Myriad Pro"/>
              </a:rPr>
              <a:t>c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onomic</a:t>
            </a:r>
            <a:r>
              <a:rPr lang="en-US" sz="1650" b="1" spc="-21" dirty="0">
                <a:solidFill>
                  <a:srgbClr val="000810"/>
                </a:solidFill>
                <a:latin typeface="Myriad Pro"/>
                <a:cs typeface="Myriad Pro"/>
              </a:rPr>
              <a:t>s</a:t>
            </a:r>
            <a:r>
              <a:rPr lang="en-US" sz="1650" b="1" dirty="0">
                <a:solidFill>
                  <a:srgbClr val="000810"/>
                </a:solidFill>
                <a:latin typeface="Myriad Pro"/>
                <a:cs typeface="Myriad Pro"/>
              </a:rPr>
              <a:t>.</a:t>
            </a:r>
            <a:endParaRPr lang="en-US" sz="1650" b="1" dirty="0">
              <a:latin typeface="Myriad Pro"/>
              <a:cs typeface="Myriad Pro"/>
            </a:endParaRPr>
          </a:p>
        </p:txBody>
      </p:sp>
      <p:sp>
        <p:nvSpPr>
          <p:cNvPr id="29" name="object 5"/>
          <p:cNvSpPr txBox="1"/>
          <p:nvPr/>
        </p:nvSpPr>
        <p:spPr>
          <a:xfrm>
            <a:off x="344128" y="8724900"/>
            <a:ext cx="2741972" cy="53170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479" marR="13479"/>
            <a:r>
              <a:rPr sz="1698" b="1" i="1" dirty="0">
                <a:solidFill>
                  <a:srgbClr val="000810"/>
                </a:solidFill>
                <a:latin typeface="Myriad Pro"/>
                <a:cs typeface="Myriad Pro"/>
              </a:rPr>
              <a:t>Host </a:t>
            </a:r>
            <a:r>
              <a:rPr sz="1698" b="1" i="1" spc="-16" dirty="0">
                <a:solidFill>
                  <a:srgbClr val="000810"/>
                </a:solidFill>
                <a:latin typeface="Myriad Pro"/>
                <a:cs typeface="Myriad Pro"/>
              </a:rPr>
              <a:t>f</a:t>
            </a:r>
            <a:r>
              <a:rPr sz="1698" b="1" i="1" spc="5" dirty="0">
                <a:solidFill>
                  <a:srgbClr val="000810"/>
                </a:solidFill>
                <a:latin typeface="Myriad Pro"/>
                <a:cs typeface="Myriad Pro"/>
              </a:rPr>
              <a:t>a</a:t>
            </a:r>
            <a:r>
              <a:rPr sz="1698" b="1" i="1" dirty="0">
                <a:solidFill>
                  <a:srgbClr val="000810"/>
                </a:solidFill>
                <a:latin typeface="Myriad Pro"/>
                <a:cs typeface="Myriad Pro"/>
              </a:rPr>
              <a:t>milies </a:t>
            </a:r>
            <a:r>
              <a:rPr sz="1698" b="1" i="1" spc="5" dirty="0">
                <a:solidFill>
                  <a:srgbClr val="000810"/>
                </a:solidFill>
                <a:latin typeface="Myriad Pro"/>
                <a:cs typeface="Myriad Pro"/>
              </a:rPr>
              <a:t>a</a:t>
            </a:r>
            <a:r>
              <a:rPr sz="1698" b="1" i="1" dirty="0">
                <a:solidFill>
                  <a:srgbClr val="000810"/>
                </a:solidFill>
                <a:latin typeface="Myriad Pro"/>
                <a:cs typeface="Myriad Pro"/>
              </a:rPr>
              <a:t>re n</a:t>
            </a:r>
            <a:r>
              <a:rPr sz="1698" b="1" i="1" spc="5" dirty="0">
                <a:solidFill>
                  <a:srgbClr val="000810"/>
                </a:solidFill>
                <a:latin typeface="Myriad Pro"/>
                <a:cs typeface="Myriad Pro"/>
              </a:rPr>
              <a:t>ee</a:t>
            </a:r>
            <a:r>
              <a:rPr sz="1698" b="1" i="1" dirty="0">
                <a:solidFill>
                  <a:srgbClr val="000810"/>
                </a:solidFill>
                <a:latin typeface="Myriad Pro"/>
                <a:cs typeface="Myriad Pro"/>
              </a:rPr>
              <a:t>d</a:t>
            </a:r>
            <a:r>
              <a:rPr sz="1698" b="1" i="1" spc="5" dirty="0">
                <a:solidFill>
                  <a:srgbClr val="000810"/>
                </a:solidFill>
                <a:latin typeface="Myriad Pro"/>
                <a:cs typeface="Myriad Pro"/>
              </a:rPr>
              <a:t>e</a:t>
            </a:r>
            <a:r>
              <a:rPr sz="1698" b="1" i="1" dirty="0">
                <a:solidFill>
                  <a:srgbClr val="000810"/>
                </a:solidFill>
                <a:latin typeface="Myriad Pro"/>
                <a:cs typeface="Myriad Pro"/>
              </a:rPr>
              <a:t>d for </a:t>
            </a:r>
            <a:r>
              <a:rPr sz="1698" b="1" i="1" spc="-27" dirty="0">
                <a:solidFill>
                  <a:srgbClr val="000810"/>
                </a:solidFill>
                <a:latin typeface="Myriad Pro"/>
                <a:cs typeface="Myriad Pro"/>
              </a:rPr>
              <a:t>F</a:t>
            </a:r>
            <a:r>
              <a:rPr sz="1698" b="1" i="1" spc="-16" dirty="0">
                <a:solidFill>
                  <a:srgbClr val="000810"/>
                </a:solidFill>
                <a:latin typeface="Myriad Pro"/>
                <a:cs typeface="Myriad Pro"/>
              </a:rPr>
              <a:t>r</a:t>
            </a:r>
            <a:r>
              <a:rPr sz="1698" b="1" i="1" spc="5" dirty="0">
                <a:solidFill>
                  <a:srgbClr val="000810"/>
                </a:solidFill>
                <a:latin typeface="Myriad Pro"/>
                <a:cs typeface="Myriad Pro"/>
              </a:rPr>
              <a:t>a</a:t>
            </a:r>
            <a:r>
              <a:rPr sz="1698" b="1" i="1" dirty="0">
                <a:solidFill>
                  <a:srgbClr val="000810"/>
                </a:solidFill>
                <a:latin typeface="Myriad Pro"/>
                <a:cs typeface="Myriad Pro"/>
              </a:rPr>
              <a:t>n</a:t>
            </a:r>
            <a:r>
              <a:rPr sz="1698" b="1" i="1" spc="-21" dirty="0">
                <a:solidFill>
                  <a:srgbClr val="000810"/>
                </a:solidFill>
                <a:latin typeface="Myriad Pro"/>
                <a:cs typeface="Myriad Pro"/>
              </a:rPr>
              <a:t>c</a:t>
            </a:r>
            <a:r>
              <a:rPr sz="1698" b="1" i="1" dirty="0">
                <a:solidFill>
                  <a:srgbClr val="000810"/>
                </a:solidFill>
                <a:latin typeface="Myriad Pro"/>
                <a:cs typeface="Myriad Pro"/>
              </a:rPr>
              <a:t>e student</a:t>
            </a:r>
            <a:r>
              <a:rPr sz="1698" b="1" i="1" spc="-21" dirty="0">
                <a:solidFill>
                  <a:srgbClr val="000810"/>
                </a:solidFill>
                <a:latin typeface="Myriad Pro"/>
                <a:cs typeface="Myriad Pro"/>
              </a:rPr>
              <a:t>s</a:t>
            </a:r>
            <a:r>
              <a:rPr sz="1698" b="1" i="1" dirty="0">
                <a:solidFill>
                  <a:srgbClr val="000810"/>
                </a:solidFill>
                <a:latin typeface="Myriad Pro"/>
                <a:cs typeface="Myriad Pro"/>
              </a:rPr>
              <a:t>.</a:t>
            </a:r>
            <a:endParaRPr sz="1698" dirty="0">
              <a:latin typeface="Myriad Pro"/>
              <a:cs typeface="Myriad Pro"/>
            </a:endParaRPr>
          </a:p>
        </p:txBody>
      </p:sp>
      <p:sp>
        <p:nvSpPr>
          <p:cNvPr id="30" name="object 2"/>
          <p:cNvSpPr txBox="1"/>
          <p:nvPr/>
        </p:nvSpPr>
        <p:spPr>
          <a:xfrm>
            <a:off x="3257195" y="6286500"/>
            <a:ext cx="4616282" cy="23011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479"/>
            <a:r>
              <a:rPr sz="2400" b="1" spc="200" dirty="0">
                <a:ln>
                  <a:solidFill>
                    <a:srgbClr val="BC8A54"/>
                  </a:solidFill>
                </a:ln>
                <a:solidFill>
                  <a:srgbClr val="EC88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Program Prerequisites</a:t>
            </a:r>
            <a:r>
              <a:rPr sz="2400" b="1" dirty="0">
                <a:ln>
                  <a:solidFill>
                    <a:srgbClr val="BC8A54"/>
                  </a:solidFill>
                </a:ln>
                <a:solidFill>
                  <a:srgbClr val="EC88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:</a:t>
            </a:r>
            <a:endParaRPr sz="2400" b="1" dirty="0">
              <a:ln>
                <a:solidFill>
                  <a:srgbClr val="BC8A54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/>
            </a:endParaRPr>
          </a:p>
          <a:p>
            <a:pPr marL="194764" marR="398290" indent="-181960">
              <a:spcBef>
                <a:spcPts val="300"/>
              </a:spcBef>
              <a:buSzPct val="125000"/>
              <a:buFont typeface="Arial" panose="020B0604020202020204" pitchFamily="34" charset="0"/>
              <a:buChar char="•"/>
            </a:pPr>
            <a:r>
              <a:rPr lang="en-US" sz="1698" b="1" dirty="0" smtClean="0">
                <a:solidFill>
                  <a:srgbClr val="000810"/>
                </a:solidFill>
                <a:cs typeface="Myriad Pro"/>
              </a:rPr>
              <a:t>Current</a:t>
            </a:r>
            <a:r>
              <a:rPr sz="1698" b="1" dirty="0" smtClean="0">
                <a:solidFill>
                  <a:srgbClr val="000810"/>
                </a:solidFill>
                <a:cs typeface="Myriad Pro"/>
              </a:rPr>
              <a:t> 1</a:t>
            </a:r>
            <a:r>
              <a:rPr lang="en-US" sz="1698" b="1" dirty="0" smtClean="0">
                <a:solidFill>
                  <a:srgbClr val="000810"/>
                </a:solidFill>
                <a:cs typeface="Myriad Pro"/>
              </a:rPr>
              <a:t>0</a:t>
            </a:r>
            <a:r>
              <a:rPr sz="1698" b="1" dirty="0" smtClean="0">
                <a:solidFill>
                  <a:srgbClr val="000810"/>
                </a:solidFill>
                <a:cs typeface="Myriad Pro"/>
              </a:rPr>
              <a:t>th </a:t>
            </a:r>
            <a:r>
              <a:rPr sz="1698" b="1" dirty="0">
                <a:solidFill>
                  <a:srgbClr val="000810"/>
                </a:solidFill>
                <a:cs typeface="Myriad Pro"/>
              </a:rPr>
              <a:t>and </a:t>
            </a:r>
            <a:r>
              <a:rPr sz="1698" b="1" dirty="0" smtClean="0">
                <a:solidFill>
                  <a:srgbClr val="000810"/>
                </a:solidFill>
                <a:cs typeface="Myriad Pro"/>
              </a:rPr>
              <a:t>1</a:t>
            </a:r>
            <a:r>
              <a:rPr lang="en-US" sz="1698" b="1" dirty="0" smtClean="0">
                <a:solidFill>
                  <a:srgbClr val="000810"/>
                </a:solidFill>
                <a:cs typeface="Myriad Pro"/>
              </a:rPr>
              <a:t>1</a:t>
            </a:r>
            <a:r>
              <a:rPr sz="1698" b="1" dirty="0" smtClean="0">
                <a:solidFill>
                  <a:srgbClr val="000810"/>
                </a:solidFill>
                <a:cs typeface="Myriad Pro"/>
              </a:rPr>
              <a:t>th </a:t>
            </a:r>
            <a:r>
              <a:rPr sz="1698" b="1" dirty="0">
                <a:solidFill>
                  <a:srgbClr val="000810"/>
                </a:solidFill>
                <a:cs typeface="Myriad Pro"/>
              </a:rPr>
              <a:t>grade students </a:t>
            </a:r>
            <a:r>
              <a:rPr lang="en-US" sz="1698" b="1" dirty="0" smtClean="0">
                <a:solidFill>
                  <a:srgbClr val="000810"/>
                </a:solidFill>
                <a:cs typeface="Myriad Pro"/>
              </a:rPr>
              <a:t>        </a:t>
            </a:r>
            <a:r>
              <a:rPr sz="1698" i="1" dirty="0" smtClean="0">
                <a:solidFill>
                  <a:srgbClr val="000810"/>
                </a:solidFill>
                <a:cs typeface="Myriad Pro"/>
              </a:rPr>
              <a:t>(</a:t>
            </a:r>
            <a:r>
              <a:rPr sz="1698" i="1" dirty="0">
                <a:solidFill>
                  <a:srgbClr val="000810"/>
                </a:solidFill>
                <a:cs typeface="Myriad Pro"/>
              </a:rPr>
              <a:t>with at least a 2.5 GPA)</a:t>
            </a:r>
            <a:endParaRPr sz="1698" i="1" dirty="0">
              <a:cs typeface="Myriad Pro"/>
            </a:endParaRPr>
          </a:p>
          <a:p>
            <a:pPr marL="194764" marR="13479" indent="-181960">
              <a:buSzPct val="125000"/>
              <a:buFont typeface="Arial" panose="020B0604020202020204" pitchFamily="34" charset="0"/>
              <a:buChar char="•"/>
            </a:pPr>
            <a:r>
              <a:rPr sz="1698" b="1" dirty="0">
                <a:solidFill>
                  <a:srgbClr val="000810"/>
                </a:solidFill>
                <a:cs typeface="Myriad Pro"/>
              </a:rPr>
              <a:t>Enrolled in a Career, Technical and Agricultural Education </a:t>
            </a:r>
            <a:r>
              <a:rPr sz="1698" dirty="0">
                <a:solidFill>
                  <a:srgbClr val="000810"/>
                </a:solidFill>
                <a:cs typeface="Myriad Pro"/>
              </a:rPr>
              <a:t>(CTAE) </a:t>
            </a:r>
            <a:r>
              <a:rPr sz="1698" b="1" dirty="0">
                <a:solidFill>
                  <a:srgbClr val="000810"/>
                </a:solidFill>
                <a:cs typeface="Myriad Pro"/>
              </a:rPr>
              <a:t>Pathway</a:t>
            </a:r>
            <a:endParaRPr sz="1698" b="1" dirty="0">
              <a:cs typeface="Myriad Pro"/>
            </a:endParaRPr>
          </a:p>
          <a:p>
            <a:pPr marL="194764" marR="45827" indent="-181960">
              <a:buSzPct val="125000"/>
              <a:buFont typeface="Arial" panose="020B0604020202020204" pitchFamily="34" charset="0"/>
              <a:buChar char="•"/>
            </a:pPr>
            <a:r>
              <a:rPr sz="1698" b="1" dirty="0">
                <a:solidFill>
                  <a:srgbClr val="000810"/>
                </a:solidFill>
                <a:cs typeface="Myriad Pro"/>
              </a:rPr>
              <a:t>Completed at least </a:t>
            </a:r>
            <a:r>
              <a:rPr lang="en-US" sz="1698" b="1" dirty="0" smtClean="0">
                <a:solidFill>
                  <a:srgbClr val="000810"/>
                </a:solidFill>
                <a:cs typeface="Myriad Pro"/>
              </a:rPr>
              <a:t>two</a:t>
            </a:r>
            <a:r>
              <a:rPr sz="1698" b="1" dirty="0" smtClean="0">
                <a:solidFill>
                  <a:srgbClr val="000810"/>
                </a:solidFill>
                <a:cs typeface="Myriad Pro"/>
              </a:rPr>
              <a:t> year</a:t>
            </a:r>
            <a:r>
              <a:rPr lang="en-US" sz="1698" b="1" dirty="0" smtClean="0">
                <a:solidFill>
                  <a:srgbClr val="000810"/>
                </a:solidFill>
                <a:cs typeface="Myriad Pro"/>
              </a:rPr>
              <a:t>s</a:t>
            </a:r>
            <a:r>
              <a:rPr sz="1698" b="1" dirty="0" smtClean="0">
                <a:solidFill>
                  <a:srgbClr val="000810"/>
                </a:solidFill>
                <a:cs typeface="Myriad Pro"/>
              </a:rPr>
              <a:t> </a:t>
            </a:r>
            <a:r>
              <a:rPr sz="1698" b="1" dirty="0">
                <a:solidFill>
                  <a:srgbClr val="000810"/>
                </a:solidFill>
                <a:cs typeface="Myriad Pro"/>
              </a:rPr>
              <a:t>of </a:t>
            </a:r>
            <a:r>
              <a:rPr sz="1698" b="1" dirty="0" smtClean="0">
                <a:solidFill>
                  <a:srgbClr val="000810"/>
                </a:solidFill>
                <a:cs typeface="Myriad Pro"/>
              </a:rPr>
              <a:t>French</a:t>
            </a:r>
            <a:endParaRPr sz="1698" b="1" dirty="0">
              <a:cs typeface="Myriad Pro"/>
            </a:endParaRPr>
          </a:p>
          <a:p>
            <a:pPr marL="195438" indent="-181960">
              <a:buSzPct val="125000"/>
              <a:buFont typeface="Arial" panose="020B0604020202020204" pitchFamily="34" charset="0"/>
              <a:buChar char="•"/>
            </a:pPr>
            <a:r>
              <a:rPr sz="1698" b="1" dirty="0">
                <a:solidFill>
                  <a:srgbClr val="000810"/>
                </a:solidFill>
                <a:cs typeface="Myriad Pro"/>
              </a:rPr>
              <a:t>Application required</a:t>
            </a:r>
            <a:endParaRPr sz="1698" b="1" dirty="0">
              <a:cs typeface="Myriad Pro"/>
            </a:endParaRPr>
          </a:p>
        </p:txBody>
      </p:sp>
      <p:sp>
        <p:nvSpPr>
          <p:cNvPr id="31" name="object 3"/>
          <p:cNvSpPr txBox="1"/>
          <p:nvPr/>
        </p:nvSpPr>
        <p:spPr>
          <a:xfrm>
            <a:off x="3281458" y="8267700"/>
            <a:ext cx="4681442" cy="14863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479" marR="604511"/>
            <a:r>
              <a:rPr sz="2400" b="1" spc="200" dirty="0">
                <a:ln>
                  <a:solidFill>
                    <a:srgbClr val="BC8A54"/>
                  </a:solidFill>
                </a:ln>
                <a:solidFill>
                  <a:srgbClr val="EC88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Program Contact</a:t>
            </a:r>
            <a:r>
              <a:rPr sz="2400" b="1" dirty="0">
                <a:ln>
                  <a:solidFill>
                    <a:srgbClr val="BC8A54"/>
                  </a:solidFill>
                </a:ln>
                <a:solidFill>
                  <a:srgbClr val="EC88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: </a:t>
            </a:r>
            <a:endParaRPr lang="en-US" sz="2400" b="1" dirty="0">
              <a:ln>
                <a:solidFill>
                  <a:srgbClr val="BC8A54"/>
                </a:solidFill>
              </a:ln>
              <a:solidFill>
                <a:srgbClr val="EC88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/>
            </a:endParaRPr>
          </a:p>
          <a:p>
            <a:pPr marL="13479" marR="604511"/>
            <a:r>
              <a:rPr lang="en-US" sz="1910" b="1" dirty="0" smtClean="0">
                <a:solidFill>
                  <a:srgbClr val="231F20"/>
                </a:solidFill>
                <a:cs typeface="Myriad Pro"/>
              </a:rPr>
              <a:t>Dr. Theo Smith, Jr., </a:t>
            </a:r>
            <a:r>
              <a:rPr lang="en-US" sz="1910" b="1" i="1" dirty="0" smtClean="0">
                <a:solidFill>
                  <a:srgbClr val="231F20"/>
                </a:solidFill>
                <a:cs typeface="Myriad Pro"/>
              </a:rPr>
              <a:t>Coordinator</a:t>
            </a:r>
            <a:r>
              <a:rPr sz="1910" b="1" dirty="0" smtClean="0">
                <a:solidFill>
                  <a:srgbClr val="231F20"/>
                </a:solidFill>
                <a:cs typeface="Myriad Pro"/>
              </a:rPr>
              <a:t> </a:t>
            </a:r>
            <a:endParaRPr lang="en-US" sz="1910" b="1" dirty="0">
              <a:solidFill>
                <a:srgbClr val="231F20"/>
              </a:solidFill>
              <a:cs typeface="Myriad Pro"/>
            </a:endParaRPr>
          </a:p>
          <a:p>
            <a:pPr marL="13479" marR="604511"/>
            <a:r>
              <a:rPr b="1" i="1" dirty="0">
                <a:solidFill>
                  <a:srgbClr val="231F20"/>
                </a:solidFill>
                <a:cs typeface="Myriad Pro"/>
              </a:rPr>
              <a:t>Atlanta Public Schools</a:t>
            </a:r>
            <a:endParaRPr b="1" dirty="0">
              <a:cs typeface="Myriad Pro"/>
            </a:endParaRPr>
          </a:p>
          <a:p>
            <a:pPr marL="13479" marR="262157"/>
            <a:r>
              <a:rPr b="1" dirty="0">
                <a:solidFill>
                  <a:srgbClr val="231F20"/>
                </a:solidFill>
                <a:cs typeface="Myriad Pro"/>
              </a:rPr>
              <a:t>Career, Technical &amp; Agricultural Education</a:t>
            </a:r>
            <a:endParaRPr b="1" dirty="0">
              <a:cs typeface="Myriad Pro"/>
            </a:endParaRPr>
          </a:p>
          <a:p>
            <a:pPr marL="13479"/>
            <a:r>
              <a:rPr lang="en-US" b="1" dirty="0">
                <a:solidFill>
                  <a:srgbClr val="231F20"/>
                </a:solidFill>
                <a:cs typeface="Myriad Pro"/>
              </a:rPr>
              <a:t>Tel: </a:t>
            </a:r>
            <a:r>
              <a:rPr b="1" dirty="0" smtClean="0">
                <a:solidFill>
                  <a:srgbClr val="231F20"/>
                </a:solidFill>
                <a:cs typeface="Myriad Pro"/>
              </a:rPr>
              <a:t>404-802-5</a:t>
            </a:r>
            <a:r>
              <a:rPr lang="en-US" b="1" dirty="0" smtClean="0">
                <a:solidFill>
                  <a:srgbClr val="231F20"/>
                </a:solidFill>
                <a:cs typeface="Myriad Pro"/>
              </a:rPr>
              <a:t>832 </a:t>
            </a:r>
            <a:r>
              <a:rPr lang="en-US" b="1" smtClean="0">
                <a:solidFill>
                  <a:srgbClr val="231F20"/>
                </a:solidFill>
                <a:cs typeface="Myriad Pro"/>
              </a:rPr>
              <a:t>| tsmithjr@atlanta.k12.ga.us</a:t>
            </a:r>
            <a:endParaRPr b="1" dirty="0">
              <a:cs typeface="Myriad Pro"/>
            </a:endParaRPr>
          </a:p>
        </p:txBody>
      </p:sp>
      <p:sp>
        <p:nvSpPr>
          <p:cNvPr id="33" name="object 8"/>
          <p:cNvSpPr txBox="1"/>
          <p:nvPr/>
        </p:nvSpPr>
        <p:spPr>
          <a:xfrm>
            <a:off x="468548" y="5317611"/>
            <a:ext cx="7063904" cy="314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479" algn="ctr"/>
            <a:r>
              <a:rPr sz="1698" b="1" dirty="0">
                <a:solidFill>
                  <a:srgbClr val="0008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1698" b="1" spc="11" dirty="0">
                <a:solidFill>
                  <a:srgbClr val="0008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ppli</a:t>
            </a:r>
            <a:r>
              <a:rPr sz="1698" b="1" spc="16" dirty="0">
                <a:solidFill>
                  <a:srgbClr val="0008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sz="1698" b="1" spc="5" dirty="0">
                <a:solidFill>
                  <a:srgbClr val="0008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1698" b="1" spc="16" dirty="0">
                <a:solidFill>
                  <a:srgbClr val="0008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tion</a:t>
            </a:r>
            <a:r>
              <a:rPr sz="1698" b="1" spc="-11" dirty="0">
                <a:solidFill>
                  <a:srgbClr val="0008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698" b="1" spc="11" dirty="0">
                <a:solidFill>
                  <a:srgbClr val="0008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sz="1698" b="1" spc="16" dirty="0">
                <a:solidFill>
                  <a:srgbClr val="0008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eadline:</a:t>
            </a:r>
            <a:r>
              <a:rPr sz="1698" b="1" spc="11" dirty="0">
                <a:solidFill>
                  <a:srgbClr val="0008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98" b="1" spc="-48" dirty="0" smtClean="0">
                <a:solidFill>
                  <a:srgbClr val="0008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October 18, 2019</a:t>
            </a:r>
            <a:endParaRPr sz="1698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object 5"/>
          <p:cNvSpPr txBox="1"/>
          <p:nvPr/>
        </p:nvSpPr>
        <p:spPr>
          <a:xfrm>
            <a:off x="3086100" y="5721568"/>
            <a:ext cx="4800301" cy="5702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479" marR="13479" algn="ctr"/>
            <a:r>
              <a:rPr lang="en-US" b="1" dirty="0">
                <a:solidFill>
                  <a:srgbClr val="0008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  <a:cs typeface="Myriad Pro"/>
              </a:rPr>
              <a:t>Foreign </a:t>
            </a:r>
            <a:r>
              <a:rPr lang="en-US" b="1" dirty="0" smtClean="0">
                <a:solidFill>
                  <a:srgbClr val="0008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  <a:cs typeface="Myriad Pro"/>
              </a:rPr>
              <a:t>Exchange:</a:t>
            </a:r>
          </a:p>
          <a:p>
            <a:pPr marL="13479" marR="13479" algn="ctr"/>
            <a:r>
              <a:rPr lang="en-US" b="1" dirty="0" smtClean="0">
                <a:solidFill>
                  <a:srgbClr val="0008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  <a:cs typeface="Myriad Pro"/>
              </a:rPr>
              <a:t>March 1</a:t>
            </a:r>
            <a:r>
              <a:rPr lang="en-US" b="1" smtClean="0">
                <a:solidFill>
                  <a:srgbClr val="0008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  <a:cs typeface="Myriad Pro"/>
              </a:rPr>
              <a:t>, </a:t>
            </a:r>
            <a:r>
              <a:rPr lang="en-US" b="1" smtClean="0">
                <a:solidFill>
                  <a:srgbClr val="0008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  <a:cs typeface="Myriad Pro"/>
              </a:rPr>
              <a:t>2020 </a:t>
            </a:r>
            <a:r>
              <a:rPr lang="en-US" b="1" dirty="0" smtClean="0">
                <a:solidFill>
                  <a:srgbClr val="0008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  <a:cs typeface="Myriad Pro"/>
              </a:rPr>
              <a:t>– March 22, 2020 </a:t>
            </a:r>
            <a:r>
              <a:rPr lang="en-US" sz="1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  <a:cs typeface="Myriad Pro"/>
              </a:rPr>
              <a:t>(tentatively)</a:t>
            </a:r>
            <a:endParaRPr sz="191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  <a:cs typeface="Myriad Pro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753" y="9105900"/>
            <a:ext cx="861947" cy="955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2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157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Myriad Pro</vt:lpstr>
      <vt:lpstr>Times New Roman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CTAE - Toulouse France - 2r.2016 copy</dc:title>
  <dc:creator>Lindsay-Nichols, Pamela</dc:creator>
  <cp:lastModifiedBy>Smith JR, Theo</cp:lastModifiedBy>
  <cp:revision>38</cp:revision>
  <cp:lastPrinted>2018-07-26T18:45:04Z</cp:lastPrinted>
  <dcterms:created xsi:type="dcterms:W3CDTF">2016-07-20T11:13:59Z</dcterms:created>
  <dcterms:modified xsi:type="dcterms:W3CDTF">2019-10-02T13:52:58Z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2016-01-19T00:00:00Z</vt:filetime>
  </property>
  <property fmtid="{D5CDD505-2E9C-101B-9397-08002B2CF9AE}" pid="3" name="LastSaved">
    <vt:filetime>2016-07-20T00:00:00Z</vt:filetime>
  </property>
</Properties>
</file>